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wmf" ContentType="image/x-wmf"/>
  <Override PartName="/ppt/media/image6.wmf" ContentType="image/x-wmf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83" r:id="rId16"/>
    <p:sldMasterId id="2147483685" r:id="rId17"/>
    <p:sldMasterId id="2147483687" r:id="rId18"/>
    <p:sldMasterId id="2147483689" r:id="rId19"/>
    <p:sldMasterId id="2147483691" r:id="rId20"/>
    <p:sldMasterId id="2147483693" r:id="rId21"/>
    <p:sldMasterId id="2147483695" r:id="rId22"/>
    <p:sldMasterId id="2147483697" r:id="rId23"/>
    <p:sldMasterId id="2147483699" r:id="rId24"/>
    <p:sldMasterId id="2147483701" r:id="rId25"/>
    <p:sldMasterId id="2147483703" r:id="rId26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CBE7A5-C285-4F6B-8034-976F923B12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BD61EB9-F474-4D5F-9B1D-8AE200782A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8243F0A4-3475-4ACE-AD7E-084E7AD56B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233E5BD6-B565-4487-94EF-269121A794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2368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B89336F1-4DAF-4781-B84C-824B2E0129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2368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BB4A0446-8FAF-4702-8CB6-63719858E9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6ADEEE2E-C854-443F-9450-2DE5A5B6D3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86FA1357-2ECD-4C6F-92EA-DDD9A98092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2293A7E2-B718-4677-B343-797BB15BA0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EC41B654-FA0C-46A7-A933-8D2D15FEAA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CF1C3CBA-4DDB-47DA-8095-9E31F1E20F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2E3E09-E2B3-4335-AB2D-C778429823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9B75F548-19C5-44C3-BD5B-E823E9B1A93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30E1DD22-D700-4625-9708-8BD0EBF7B0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6EF91696-E755-40EF-8E1E-707370F64A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Обыч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B37C26FF-C685-4D97-A448-AF6B5AEDB1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Обыч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30E62E5F-0A5F-460B-A449-F7100C2899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D1C1457B-DEEE-46FB-80BC-B6723279A6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2368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F8DD5E17-B0CA-4CC1-89ED-2F440A26B9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F915C60B-2DA7-4D5C-8017-C7CDCFE350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423C3070-F663-4099-9F6F-E1CAAEED38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FEAA7949-827D-48AE-8578-1F2D52A1E0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E3F4EDC-A740-46CB-B6D0-3CDEBC34B0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77159EE3-5E1E-4648-9A20-6B6A4BF453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D4C6D8D2-277B-41EE-AD1A-3D8EFF0DB1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5"/>
          </p:nvPr>
        </p:nvSpPr>
        <p:spPr/>
        <p:txBody>
          <a:bodyPr/>
          <a:p>
            <a:fld id="{2B9CB61B-5BF3-4B97-9359-E74E680E09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5A1A487-F282-4CB0-989A-99E3ADCBAB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E5D9D1D-F967-4D88-A918-9BC6BCFE9F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5BA6591-BDE5-4C9D-AA88-6955B47B0E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0698A8B-84D8-43DE-A64C-057C3F884E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D5F110A-173B-436C-AB75-3F244F2A89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EB5F596-43DD-451C-B80A-BD6934191F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2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3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7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8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9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0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1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" name="Picture 6" descr="Droplets-HD-Title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89351D9-D888-481D-8B95-1E684352CD71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13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ftr" idx="28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sldNum" idx="29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A32B56D-A254-4096-A3DF-2A41F7D6D8B5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dt" idx="30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1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2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40972B0-8CB5-44A5-8CED-1E89B44DA401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3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ftr" idx="34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ldNum" idx="35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EED8EBD-4960-4C0D-9C22-B83B2500B622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36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ftr" idx="37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sldNum" idx="38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D6B7419-1726-4184-AC4B-681F5EB47034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dt" idx="39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ftr" idx="40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sldNum" idx="41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D0A89EE-2749-4CD4-ADF3-5D57148EACD8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dt" idx="42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ftr" idx="43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ldNum" idx="44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90B3679-DFA9-4DF7-8812-F6A750202943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dt" idx="45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ftr" idx="46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ldNum" idx="47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AF80AEE-7B94-4820-A9ED-EE7D753D01CA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48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ftr" idx="49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ldNum" idx="50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1B9C548-F097-4020-A2F3-6A243414652E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 idx="51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Picture 8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ftr" idx="52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ldNum" idx="53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7F5A1E3-6F47-4967-806D-898B31A51899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dt" idx="54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Picture 9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6920" cy="342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ftr" idx="55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sldNum" idx="56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A7BEE01-67D3-495D-8F8D-2DCA42D0D74C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dt" idx="57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" name="Picture 9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ftr" idx="4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5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E42903E-1855-47BA-BBD0-B9D4400E49AE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6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Picture 14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ftr" idx="58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ldNum" idx="59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17F4C02-DDA8-4C53-8AAD-DA1C0F71DF38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dt" idx="60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ftr" idx="61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62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E8E435B-6833-4662-BAF4-6F0B36E6480A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dt" idx="63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Picture 6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ftr" idx="64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ldNum" idx="65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3183826-BF47-4248-A0A0-D49DBD937B65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dt" idx="66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2" name="Picture 10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PlaceHolder 1"/>
          <p:cNvSpPr>
            <a:spLocks noGrp="1"/>
          </p:cNvSpPr>
          <p:nvPr>
            <p:ph type="ftr" idx="67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ldNum" idx="68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B475C38-C577-4728-8362-F449B00D6490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 idx="69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Picture 9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ftr" idx="70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71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E7D5A32-549D-4F42-A1AC-80131D46C669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dt" idx="72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</a:t>
            </a:r>
            <a:endParaRPr b="0" lang="en-US" sz="18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Четвертый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dt" idx="73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&lt;дата/время&gt;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ftr" idx="74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sldNum" idx="75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C626902-72F2-4F0A-9EC1-4E273CBB8EB0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ftr" idx="7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ldNum" idx="8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F390065-C703-4B34-951A-73773CB3E9C6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9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Picture 10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TextBox 12"/>
          <p:cNvSpPr/>
          <p:nvPr/>
        </p:nvSpPr>
        <p:spPr>
          <a:xfrm>
            <a:off x="1001520" y="75420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 cap="all">
                <a:solidFill>
                  <a:schemeClr val="dk1"/>
                </a:solidFill>
                <a:uFillTx/>
                <a:latin typeface="Tw Cen MT"/>
              </a:rPr>
              <a:t>“</a:t>
            </a:r>
            <a:endParaRPr b="0" lang="ru-RU" sz="8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TextBox 13"/>
          <p:cNvSpPr/>
          <p:nvPr/>
        </p:nvSpPr>
        <p:spPr>
          <a:xfrm>
            <a:off x="10557720" y="299340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trike="noStrike" u="none" cap="all">
                <a:solidFill>
                  <a:schemeClr val="dk1"/>
                </a:solidFill>
                <a:uFillTx/>
                <a:latin typeface="Tw Cen MT"/>
              </a:rPr>
              <a:t>”</a:t>
            </a:r>
            <a:endParaRPr b="0" lang="ru-RU" sz="8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ftr" idx="10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ldNum" idx="11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AA85BBA-7A2E-498D-B134-72200A16BDE6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2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ftr" idx="13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14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CDBA15A-114E-4787-AF3C-9ECC988E1C40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5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" name="Picture 1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ftr" idx="16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7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0B9A2AD-661D-424F-8B76-A5A5013CD27F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8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" name="Picture 15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ftr" idx="19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20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6FECB4B-AFB8-48FD-BE49-5AFADEFA071B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21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ftr" idx="22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23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997368F-BD61-4F1E-8410-F2B4A7A91F81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4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" name="Picture 8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ftr" idx="25"/>
          </p:nvPr>
        </p:nvSpPr>
        <p:spPr>
          <a:xfrm>
            <a:off x="913680" y="588312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26"/>
          </p:nvPr>
        </p:nvSpPr>
        <p:spPr>
          <a:xfrm>
            <a:off x="10514160" y="5883120"/>
            <a:ext cx="763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93D0CA5-0C36-47C7-B762-3D4A5ADEDD10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27"/>
          </p:nvPr>
        </p:nvSpPr>
        <p:spPr>
          <a:xfrm>
            <a:off x="767880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751040" y="1300680"/>
            <a:ext cx="8689320" cy="250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800" strike="noStrike" u="none" cap="all">
                <a:solidFill>
                  <a:schemeClr val="dk1"/>
                </a:solidFill>
                <a:uFillTx/>
                <a:latin typeface="Times New Roman"/>
              </a:rPr>
              <a:t>Теплопроводность</a:t>
            </a:r>
            <a:endParaRPr b="0" lang="ru-RU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-3209760" y="4960800"/>
            <a:ext cx="8689320" cy="416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599640" indent="0" algn="just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imes New Roman"/>
              </a:rPr>
              <a:t>Работал над проектом: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599640" indent="0" algn="just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rgbClr val="000000"/>
                </a:solidFill>
                <a:uFillTx/>
                <a:latin typeface="Times New Roman"/>
                <a:ea typeface="Calibri"/>
              </a:rPr>
              <a:t>Майоров Александр Сергеевич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599640"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ИСПОЛЬЗУЕМЫЕ ТЕХНОЛОГИИ 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913680" y="1936080"/>
            <a:ext cx="10362960" cy="47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HTML -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Язык разметки для создания структуры веб-страниц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CSS -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Язык стилей для оформления внешнего вида </a:t>
            </a: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HTML-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страниц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Framework flask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 - Легковесный веб-фреймворк на </a:t>
            </a: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Python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для создания веб-приложений и </a:t>
            </a: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API.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Простой и расширяемый.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Python matplotlib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 - Библиотека для визуализации данных в </a:t>
            </a: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Python.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Позволяет создавать графики и диаграммы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600" strike="noStrike" u="none" cap="all">
                <a:solidFill>
                  <a:schemeClr val="dk1"/>
                </a:solidFill>
                <a:uFillTx/>
                <a:latin typeface="Tw Cen MT"/>
              </a:rPr>
              <a:t>Конечный результат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algn="just" defTabSz="914400">
              <a:lnSpc>
                <a:spcPct val="150000"/>
              </a:lnSpc>
              <a:spcBef>
                <a:spcPts val="1001"/>
              </a:spcBef>
              <a:buNone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   </a:t>
            </a: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Разработан сайт с калькулятором теплопередачи и времени нагрева/остывания. Пользователь вводит параметры, получает численные и графические результаты. Полезно, наглядно и применимо в реальной жизни.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СПИСОК ЛИТЕРАТУРЫ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0" y="1978200"/>
            <a:ext cx="12191400" cy="48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 cap="all">
                <a:solidFill>
                  <a:schemeClr val="dk1"/>
                </a:solidFill>
                <a:uFillTx/>
                <a:latin typeface="Times New Roman"/>
              </a:rPr>
              <a:t>1. Incropera, F.P.,  DeWitt, D.P. (2007). *Fundamentals of Heat and Mass Transfer*. John Wiley  Sons.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 cap="all">
                <a:solidFill>
                  <a:schemeClr val="dk1"/>
                </a:solidFill>
                <a:uFillTx/>
                <a:latin typeface="Times New Roman"/>
              </a:rPr>
              <a:t>2. Holman, J.P. (2010). *Heat Transfer*. McGraw-Hill.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 cap="all">
                <a:solidFill>
                  <a:schemeClr val="dk1"/>
                </a:solidFill>
                <a:uFillTx/>
                <a:latin typeface="Times New Roman"/>
              </a:rPr>
              <a:t>3. Hsu, C.-H.,  Chen, Y.-C. (2018). "Thermal Conductivity Measurement Techniques." *Journal of Materials Science*.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 cap="all">
                <a:solidFill>
                  <a:schemeClr val="dk1"/>
                </a:solidFill>
                <a:uFillTx/>
                <a:latin typeface="Times New Roman"/>
              </a:rPr>
              <a:t>4</a:t>
            </a:r>
            <a:r>
              <a:rPr b="0" lang="en-GB" sz="2400" strike="noStrike" u="none" cap="all">
                <a:solidFill>
                  <a:schemeClr val="dk1"/>
                </a:solidFill>
                <a:uFillTx/>
                <a:latin typeface="Times New Roman"/>
              </a:rPr>
              <a:t>. Callister, W.D.,  Rethwisch, D.G. (2018). *Materials Science and Engineering: An Introduction*. Wiley.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913680" y="26308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Спасибо за внимание !!! )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67640" y="419400"/>
            <a:ext cx="675000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Механизмы теплопередачи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705920" y="2434680"/>
            <a:ext cx="7558920" cy="342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57200" indent="-4572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Tw Cen MT"/>
              <a:buAutoNum type="arabicPeriod"/>
            </a:pPr>
            <a:r>
              <a:rPr b="1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Теплопроводность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Передача тепла между частицами вещества при непосредственном контакте.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Tw Cen MT"/>
              <a:buAutoNum type="arabicPeriod" startAt="2"/>
              <a:tabLst>
                <a:tab algn="l" pos="0"/>
              </a:tabLst>
            </a:pPr>
            <a:r>
              <a:rPr b="1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Конвекция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Передача тепла за счет движения нагретого вещества (жидкости или газа).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Tw Cen MT"/>
              <a:buAutoNum type="arabicPeriod" startAt="3"/>
              <a:tabLst>
                <a:tab algn="l" pos="0"/>
              </a:tabLst>
            </a:pPr>
            <a:r>
              <a:rPr b="1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Излучение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Передача тепла за счет электромагнитных волн.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4" name="Рисунок 8" descr=""/>
          <p:cNvPicPr/>
          <p:nvPr/>
        </p:nvPicPr>
        <p:blipFill>
          <a:blip r:embed="rId1"/>
          <a:stretch/>
        </p:blipFill>
        <p:spPr>
          <a:xfrm>
            <a:off x="0" y="0"/>
            <a:ext cx="4526640" cy="68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119200" y="618480"/>
            <a:ext cx="615852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Свойства, влияющие на теплопроводность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119200" y="279144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4000" strike="noStrike" u="none" cap="all">
                <a:solidFill>
                  <a:schemeClr val="dk1"/>
                </a:solidFill>
                <a:uFillTx/>
                <a:latin typeface="Times New Roman"/>
              </a:rPr>
              <a:t>Плотность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4000" strike="noStrike" u="none" cap="all">
                <a:solidFill>
                  <a:schemeClr val="dk1"/>
                </a:solidFill>
                <a:uFillTx/>
                <a:latin typeface="Times New Roman"/>
              </a:rPr>
              <a:t>Теплоемкость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4000" strike="noStrike" u="none" cap="all">
                <a:solidFill>
                  <a:schemeClr val="dk1"/>
                </a:solidFill>
                <a:uFillTx/>
                <a:latin typeface="Times New Roman"/>
              </a:rPr>
              <a:t>Температура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4000" strike="noStrike" u="none" cap="all">
                <a:solidFill>
                  <a:schemeClr val="dk1"/>
                </a:solidFill>
                <a:uFillTx/>
                <a:latin typeface="Times New Roman"/>
              </a:rPr>
              <a:t>Фазовое состояние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7" name="Рисунок 4" descr=""/>
          <p:cNvPicPr/>
          <p:nvPr/>
        </p:nvPicPr>
        <p:blipFill>
          <a:blip r:embed="rId1"/>
          <a:srcRect l="0" t="0" r="62712" b="0"/>
          <a:stretch/>
        </p:blipFill>
        <p:spPr>
          <a:xfrm>
            <a:off x="231120" y="0"/>
            <a:ext cx="4413600" cy="685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Будущие теплопроводности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Улучшение материалов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Новые технологии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(Применение технологий, таких как тепловые трубы и системы тепловых насосов, позволит повысить эффективность использования энергии и снизить потребление ресурсов.)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Применение теплопроводности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1" name="Рисунок 4" descr=""/>
          <p:cNvPicPr/>
          <p:nvPr/>
        </p:nvPicPr>
        <p:blipFill>
          <a:blip r:embed="rId1"/>
          <a:srcRect l="0" t="0" r="0" b="70335"/>
          <a:stretch/>
        </p:blipFill>
        <p:spPr>
          <a:xfrm>
            <a:off x="0" y="4507200"/>
            <a:ext cx="12191400" cy="235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TextBox 5"/>
          <p:cNvSpPr/>
          <p:nvPr/>
        </p:nvSpPr>
        <p:spPr>
          <a:xfrm>
            <a:off x="7013520" y="2398320"/>
            <a:ext cx="509760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АВТОМОБИЛЕСТРОЕНИЕ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ЭЛЕКТРОНИКА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TextBox 8"/>
          <p:cNvSpPr/>
          <p:nvPr/>
        </p:nvSpPr>
        <p:spPr>
          <a:xfrm>
            <a:off x="2074680" y="2446560"/>
            <a:ext cx="2989440" cy="20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ОТОПЛЕНИЕ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720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КУЛИНАРИЯ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О чём наш проект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914400" y="1782000"/>
            <a:ext cx="10362960" cy="505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   </a:t>
            </a: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Мы разработали веб-приложение, которое: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рассчитывает тепловой поток и время теплопередачи с учётом материала;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отображает графики температурных изменений;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помогает понять, как быстро тело нагреется или остынет в окружающей среде.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    </a:t>
            </a: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Всё основано на реальных физических формулах, включая экспоненциальное охлаждение.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trike="noStrike" u="none" cap="all">
                <a:solidFill>
                  <a:schemeClr val="dk1"/>
                </a:solidFill>
                <a:uFillTx/>
                <a:latin typeface="Tw Cen MT"/>
              </a:rPr>
              <a:t>Зачем это нужно?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2960" cy="483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Сайт позволяет быстро и наглядно рассчитать: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Поток тепла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Время теплопередачи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Графики изменений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Применение: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Радиаторы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Бытовая техника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Промышленные процессы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Учебные цели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913680" y="18000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trike="noStrike" u="none" cap="all">
                <a:solidFill>
                  <a:schemeClr val="dk1"/>
                </a:solidFill>
                <a:uFillTx/>
                <a:latin typeface="Tw Cen MT"/>
              </a:rPr>
              <a:t>ОСНОВНАЯ формула ДЛЯ расчёта времени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913680" y="1260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 = ((-ρ * c * V) / (k * S)) * ln((T - T1) / (T0 – T1)) Где: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ρ — плотность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c — удельная теплоёмкость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V — объём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k — теплопроводность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S — площадь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 — конечная температура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T0 — начальная температура тела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T1 — температура среды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    </a:t>
            </a: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Формула описывает, как быстро тело приближается к температуре окружающей среды.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3680" cy="15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trike="noStrike" u="none" cap="all">
                <a:solidFill>
                  <a:schemeClr val="dk1"/>
                </a:solidFill>
                <a:uFillTx/>
                <a:latin typeface="Tw Cen MT"/>
              </a:rPr>
              <a:t>Пример практического расчёта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2960" cy="342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Материал: Алюминий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Площадь: 0.1 м²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Толщина: 0.02 м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T0 = 90 °C, T1 = 20 °C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Результаты: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Тепловой поток: ~825 Вт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Время до 90%: ~36 секунд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Применимо в строительстве, теплообменниках, посуде.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{C808CA49-9AA0-C749-B8FA-9183C9EDCBD5}tf10001073</Template>
  <TotalTime>214</TotalTime>
  <Application>LibreOffice/24.8.6.2$Windows_X86_64 LibreOffice_project/6d98ba145e9a8a39fc57bcc76981d1fb1316c60c</Application>
  <AppVersion>15.0000</AppVersion>
  <Words>280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2025-02-17T18:52:18Z</dcterms:created>
  <dc:creator>Ekaterina Ekaterina</dc:creator>
  <dc:description/>
  <dc:language>ru-RU</dc:language>
  <cp:lastModifiedBy/>
  <dcterms:modified xsi:type="dcterms:W3CDTF">2025-05-30T16:06:48Z</dcterms:modified>
  <cp:revision>8</cp:revision>
  <dc:subject/>
  <dc:title>Теплопроводность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11</vt:i4>
  </property>
</Properties>
</file>